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2" r:id="rId6"/>
    <p:sldId id="261" r:id="rId7"/>
    <p:sldId id="263" r:id="rId8"/>
    <p:sldId id="265" r:id="rId9"/>
    <p:sldId id="266" r:id="rId10"/>
    <p:sldId id="267" r:id="rId11"/>
    <p:sldId id="268" r:id="rId12"/>
    <p:sldId id="270" r:id="rId13"/>
    <p:sldId id="269" r:id="rId14"/>
    <p:sldId id="271" r:id="rId15"/>
    <p:sldId id="272" r:id="rId16"/>
    <p:sldId id="273" r:id="rId17"/>
    <p:sldId id="274" r:id="rId18"/>
    <p:sldId id="275" r:id="rId19"/>
    <p:sldId id="276" r:id="rId20"/>
    <p:sldId id="26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1"/>
  </p:normalViewPr>
  <p:slideViewPr>
    <p:cSldViewPr snapToGrid="0" snapToObjects="1">
      <p:cViewPr varScale="1">
        <p:scale>
          <a:sx n="114" d="100"/>
          <a:sy n="114" d="100"/>
        </p:scale>
        <p:origin x="4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83588-AD2F-D94D-A63E-94C4657341A8}" type="datetimeFigureOut">
              <a:rPr lang="en-US" smtClean="0"/>
              <a:t>4/30/17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88AE7-D0C9-584B-9A86-7F9AF359C443}" type="slidenum">
              <a:rPr lang="en-US" smtClean="0"/>
              <a:t>‹#›</a:t>
            </a:fld>
            <a:endParaRPr lang="en-US"/>
          </a:p>
        </p:txBody>
      </p:sp>
    </p:spTree>
    <p:extLst>
      <p:ext uri="{BB962C8B-B14F-4D97-AF65-F5344CB8AC3E}">
        <p14:creationId xmlns:p14="http://schemas.microsoft.com/office/powerpoint/2010/main" val="1373323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C88AE7-D0C9-584B-9A86-7F9AF359C443}" type="slidenum">
              <a:rPr lang="en-US" smtClean="0"/>
              <a:t>1</a:t>
            </a:fld>
            <a:endParaRPr lang="en-US"/>
          </a:p>
        </p:txBody>
      </p:sp>
    </p:spTree>
    <p:extLst>
      <p:ext uri="{BB962C8B-B14F-4D97-AF65-F5344CB8AC3E}">
        <p14:creationId xmlns:p14="http://schemas.microsoft.com/office/powerpoint/2010/main" val="293944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12100A-4649-F043-B394-1DBCAA020BC1}" type="datetime1">
              <a:rPr lang="en-US" smtClean="0"/>
              <a:t>4/30/17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61AEA2A-90FE-E447-855D-B66D15D8F688}" type="datetime1">
              <a:rPr lang="en-US" smtClean="0"/>
              <a:t>4/30/17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E5BDB4-8A00-AF4B-A5C2-0888A71270CD}" type="datetime1">
              <a:rPr lang="en-US" smtClean="0"/>
              <a:t>4/30/17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F2A47C-E312-9249-B9C9-6E76400A03B1}" type="datetime1">
              <a:rPr lang="en-US" smtClean="0"/>
              <a:t>4/30/17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F83FDC9-5E1B-5641-8563-F58842A1A6FB}" type="datetime1">
              <a:rPr lang="en-US" smtClean="0"/>
              <a:t>4/30/17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EE91D5-2DEE-434B-8B39-74C3DB3B188B}" type="datetime1">
              <a:rPr lang="en-US" smtClean="0"/>
              <a:t>4/30/17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C47B65-5870-E140-B34F-FB3B6D796B7D}" type="datetime1">
              <a:rPr lang="en-US" smtClean="0"/>
              <a:t>4/30/17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25B70A-5C78-B74C-8E22-51A04B5F4519}" type="datetime1">
              <a:rPr lang="en-US" smtClean="0"/>
              <a:t>4/30/17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1BF650-D404-C24E-AF00-21784D4A0B5B}" type="datetime1">
              <a:rPr lang="en-US" smtClean="0"/>
              <a:t>4/30/17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223315-F9EB-BB4B-9D70-F9E6C101CCF1}" type="datetime1">
              <a:rPr lang="en-US" smtClean="0"/>
              <a:t>4/30/17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6743002-B6FB-F740-B25C-A028424386BE}" type="datetime1">
              <a:rPr lang="en-US" smtClean="0"/>
              <a:t>4/30/17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EDDE2FC-96C3-1A42-92FA-6A529E4C612B}" type="datetime1">
              <a:rPr lang="en-US" smtClean="0"/>
              <a:t>4/30/17</a:t>
            </a:fld>
            <a:endParaRPr lang="en-US" dirty="0"/>
          </a:p>
        </p:txBody>
      </p:sp>
      <p:sp>
        <p:nvSpPr>
          <p:cNvPr id="8" name="Footer Placeholder 7"/>
          <p:cNvSpPr>
            <a:spLocks noGrp="1"/>
          </p:cNvSpPr>
          <p:nvPr>
            <p:ph type="ftr" sz="quarter" idx="11"/>
          </p:nvPr>
        </p:nvSpPr>
        <p:spPr/>
        <p:txBody>
          <a:bodyPr/>
          <a:lstStyle/>
          <a:p>
            <a:r>
              <a:rPr lang="en-US" smtClean="0"/>
              <a:t>DSCI6051 - Capstone at Wellio - CarlesPoles-Mielgo</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B6F0AD-C934-3E4C-B438-667E259C61CD}" type="datetime1">
              <a:rPr lang="en-US" smtClean="0"/>
              <a:t>4/30/17</a:t>
            </a:fld>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DA8AEC-FBED-504D-A5BC-7F014CB16A29}" type="datetime1">
              <a:rPr lang="en-US" smtClean="0"/>
              <a:t>4/30/17</a:t>
            </a:fld>
            <a:endParaRPr lang="en-US" dirty="0"/>
          </a:p>
        </p:txBody>
      </p:sp>
      <p:sp>
        <p:nvSpPr>
          <p:cNvPr id="3" name="Footer Placeholder 2"/>
          <p:cNvSpPr>
            <a:spLocks noGrp="1"/>
          </p:cNvSpPr>
          <p:nvPr>
            <p:ph type="ftr" sz="quarter" idx="11"/>
          </p:nvPr>
        </p:nvSpPr>
        <p:spPr/>
        <p:txBody>
          <a:bodyPr/>
          <a:lstStyle/>
          <a:p>
            <a:r>
              <a:rPr lang="en-US" smtClean="0"/>
              <a:t>DSCI6051 - Capstone at Wellio - CarlesPoles-Mielgo</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D2396C-965B-D24C-BF36-39186074A610}" type="datetime1">
              <a:rPr lang="en-US" smtClean="0"/>
              <a:t>4/30/17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FEE2D5-5574-7B42-93CF-FBE8E3DDBE18}" type="datetime1">
              <a:rPr lang="en-US" smtClean="0"/>
              <a:t>4/30/17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20E31D6-6C27-C34C-B380-3DDBB1DD4065}" type="datetime1">
              <a:rPr lang="en-US" smtClean="0"/>
              <a:t>4/30/17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DSCI6051 - Capstone at Wellio - CarlesPoles-Mielgo</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283" y="2404534"/>
            <a:ext cx="8515720" cy="1646302"/>
          </a:xfrm>
        </p:spPr>
        <p:txBody>
          <a:bodyPr/>
          <a:lstStyle/>
          <a:p>
            <a:r>
              <a:rPr lang="en-US" dirty="0" err="1" smtClean="0"/>
              <a:t>Wellio</a:t>
            </a:r>
            <a:r>
              <a:rPr lang="en-US" dirty="0" smtClean="0"/>
              <a:t> </a:t>
            </a:r>
            <a:r>
              <a:rPr lang="mr-IN" dirty="0" smtClean="0"/>
              <a:t>–</a:t>
            </a:r>
            <a:r>
              <a:rPr lang="en-US" dirty="0" smtClean="0"/>
              <a:t> Capstone Project</a:t>
            </a:r>
            <a:endParaRPr lang="en-US" dirty="0"/>
          </a:p>
        </p:txBody>
      </p:sp>
      <p:sp>
        <p:nvSpPr>
          <p:cNvPr id="3" name="Subtitle 2"/>
          <p:cNvSpPr>
            <a:spLocks noGrp="1"/>
          </p:cNvSpPr>
          <p:nvPr>
            <p:ph type="subTitle" idx="1"/>
          </p:nvPr>
        </p:nvSpPr>
        <p:spPr/>
        <p:txBody>
          <a:bodyPr/>
          <a:lstStyle/>
          <a:p>
            <a:r>
              <a:rPr lang="en-US" dirty="0" smtClean="0"/>
              <a:t>A food image classifier using convolutional neural networks.</a:t>
            </a:r>
          </a:p>
          <a:p>
            <a:r>
              <a:rPr lang="en-US" dirty="0" smtClean="0"/>
              <a:t>A Deep Learning application.</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830658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6" name="Picture 5"/>
          <p:cNvPicPr>
            <a:picLocks noChangeAspect="1"/>
          </p:cNvPicPr>
          <p:nvPr/>
        </p:nvPicPr>
        <p:blipFill>
          <a:blip r:embed="rId2"/>
          <a:stretch>
            <a:fillRect/>
          </a:stretch>
        </p:blipFill>
        <p:spPr>
          <a:xfrm>
            <a:off x="440031" y="2041137"/>
            <a:ext cx="9059316" cy="3255692"/>
          </a:xfrm>
          <a:prstGeom prst="rect">
            <a:avLst/>
          </a:prstGeom>
        </p:spPr>
      </p:pic>
    </p:spTree>
    <p:extLst>
      <p:ext uri="{BB962C8B-B14F-4D97-AF65-F5344CB8AC3E}">
        <p14:creationId xmlns:p14="http://schemas.microsoft.com/office/powerpoint/2010/main" val="2709501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7" name="Picture 6"/>
          <p:cNvPicPr>
            <a:picLocks noChangeAspect="1"/>
          </p:cNvPicPr>
          <p:nvPr/>
        </p:nvPicPr>
        <p:blipFill>
          <a:blip r:embed="rId2"/>
          <a:stretch>
            <a:fillRect/>
          </a:stretch>
        </p:blipFill>
        <p:spPr>
          <a:xfrm>
            <a:off x="677334" y="1573097"/>
            <a:ext cx="8102600" cy="4559300"/>
          </a:xfrm>
          <a:prstGeom prst="rect">
            <a:avLst/>
          </a:prstGeom>
        </p:spPr>
      </p:pic>
    </p:spTree>
    <p:extLst>
      <p:ext uri="{BB962C8B-B14F-4D97-AF65-F5344CB8AC3E}">
        <p14:creationId xmlns:p14="http://schemas.microsoft.com/office/powerpoint/2010/main" val="16581733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3" name="Content Placeholder 2"/>
          <p:cNvSpPr>
            <a:spLocks noGrp="1"/>
          </p:cNvSpPr>
          <p:nvPr>
            <p:ph idx="1"/>
          </p:nvPr>
        </p:nvSpPr>
        <p:spPr>
          <a:xfrm>
            <a:off x="677334" y="1527717"/>
            <a:ext cx="8596668" cy="4513645"/>
          </a:xfrm>
        </p:spPr>
        <p:txBody>
          <a:bodyPr/>
          <a:lstStyle/>
          <a:p>
            <a:pPr marL="0" lvl="0" indent="0" defTabSz="914400">
              <a:spcBef>
                <a:spcPts val="0"/>
              </a:spcBef>
              <a:buClrTx/>
              <a:buSzTx/>
              <a:buNone/>
            </a:pPr>
            <a:r>
              <a:rPr lang="en-US" dirty="0"/>
              <a:t>The 'Inception v3' architecture model trained to classify images against 1,000 different 'ImageNet' categories, and using its penultimate "bottleneck" layer, is used to train a new top layer that can recognize other classes of images, like "tasty" or "not-tasty" in this project</a:t>
            </a:r>
            <a:r>
              <a:rPr lang="en-US" dirty="0" smtClean="0"/>
              <a:t>.</a:t>
            </a:r>
            <a:endParaRPr lang="en-US" dirty="0"/>
          </a:p>
        </p:txBody>
      </p:sp>
      <p:pic>
        <p:nvPicPr>
          <p:cNvPr id="6" name="Picture 5"/>
          <p:cNvPicPr>
            <a:picLocks noChangeAspect="1"/>
          </p:cNvPicPr>
          <p:nvPr/>
        </p:nvPicPr>
        <p:blipFill>
          <a:blip r:embed="rId2"/>
          <a:stretch>
            <a:fillRect/>
          </a:stretch>
        </p:blipFill>
        <p:spPr>
          <a:xfrm>
            <a:off x="2913035" y="2746951"/>
            <a:ext cx="4385748" cy="3294411"/>
          </a:xfrm>
          <a:prstGeom prst="rect">
            <a:avLst/>
          </a:prstGeom>
        </p:spPr>
      </p:pic>
    </p:spTree>
    <p:extLst>
      <p:ext uri="{BB962C8B-B14F-4D97-AF65-F5344CB8AC3E}">
        <p14:creationId xmlns:p14="http://schemas.microsoft.com/office/powerpoint/2010/main" val="2988277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sp>
        <p:nvSpPr>
          <p:cNvPr id="3" name="Content Placeholder 2"/>
          <p:cNvSpPr>
            <a:spLocks noGrp="1"/>
          </p:cNvSpPr>
          <p:nvPr>
            <p:ph idx="1"/>
          </p:nvPr>
        </p:nvSpPr>
        <p:spPr/>
        <p:txBody>
          <a:bodyPr>
            <a:normAutofit lnSpcReduction="10000"/>
          </a:bodyPr>
          <a:lstStyle/>
          <a:p>
            <a:pPr marL="0" lvl="0" indent="0" defTabSz="914400">
              <a:spcBef>
                <a:spcPts val="0"/>
              </a:spcBef>
              <a:buClrTx/>
              <a:buSzTx/>
              <a:buNone/>
            </a:pPr>
            <a:r>
              <a:rPr lang="en-US" dirty="0"/>
              <a:t>The new top layer does not need to be very complex, and that we typically don't need much data or much training of this new model, to get good results for our new image classifications</a:t>
            </a:r>
            <a:r>
              <a:rPr lang="en-US" dirty="0" smtClean="0"/>
              <a:t>.</a:t>
            </a:r>
          </a:p>
          <a:p>
            <a:pPr defTabSz="914400">
              <a:spcBef>
                <a:spcPts val="0"/>
              </a:spcBef>
              <a:buClrTx/>
              <a:buSzTx/>
            </a:pPr>
            <a:endParaRPr lang="en-US" dirty="0" smtClean="0"/>
          </a:p>
          <a:p>
            <a:pPr defTabSz="914400">
              <a:spcBef>
                <a:spcPts val="0"/>
              </a:spcBef>
              <a:buClrTx/>
              <a:buSzTx/>
            </a:pPr>
            <a:r>
              <a:rPr lang="en-US" b="1" dirty="0" smtClean="0"/>
              <a:t>Apache Beam</a:t>
            </a:r>
            <a:r>
              <a:rPr lang="en-US" dirty="0" smtClean="0"/>
              <a:t> for image pre-processing using Google Dataflow:</a:t>
            </a:r>
          </a:p>
          <a:p>
            <a:pPr marL="0" lvl="0" indent="0" defTabSz="914400">
              <a:spcBef>
                <a:spcPts val="0"/>
              </a:spcBef>
              <a:buClrTx/>
              <a:buSzTx/>
              <a:buNone/>
            </a:pPr>
            <a:r>
              <a:rPr lang="en-US" dirty="0" smtClean="0"/>
              <a:t>The pipeline </a:t>
            </a:r>
            <a:r>
              <a:rPr lang="en-US" dirty="0"/>
              <a:t>uses Inception v3 to generate the inputs to the new 'top layer' that we will train and will use the preprocessing results (</a:t>
            </a:r>
            <a:r>
              <a:rPr lang="en-US" dirty="0" err="1"/>
              <a:t>TFRecords</a:t>
            </a:r>
            <a:r>
              <a:rPr lang="en-US" dirty="0"/>
              <a:t>) to be consumed during training</a:t>
            </a:r>
            <a:r>
              <a:rPr lang="en-US" dirty="0" smtClean="0"/>
              <a:t>.</a:t>
            </a:r>
          </a:p>
          <a:p>
            <a:pPr marL="0" lvl="0" indent="0" defTabSz="914400">
              <a:spcBef>
                <a:spcPts val="0"/>
              </a:spcBef>
              <a:buClrTx/>
              <a:buSzTx/>
              <a:buNone/>
            </a:pPr>
            <a:endParaRPr lang="en-US" dirty="0"/>
          </a:p>
          <a:p>
            <a:pPr defTabSz="914400">
              <a:spcBef>
                <a:spcPts val="0"/>
              </a:spcBef>
              <a:buClrTx/>
              <a:buSzTx/>
            </a:pPr>
            <a:r>
              <a:rPr lang="en-US" b="1" dirty="0"/>
              <a:t>Each image</a:t>
            </a:r>
            <a:r>
              <a:rPr lang="en-US" dirty="0"/>
              <a:t> is processed to produce its feature representation (</a:t>
            </a:r>
            <a:r>
              <a:rPr lang="en-US" dirty="0" smtClean="0"/>
              <a:t>an</a:t>
            </a:r>
          </a:p>
          <a:p>
            <a:pPr marL="0" indent="0" defTabSz="914400">
              <a:spcBef>
                <a:spcPts val="0"/>
              </a:spcBef>
              <a:buClrTx/>
              <a:buSzTx/>
              <a:buNone/>
            </a:pPr>
            <a:r>
              <a:rPr lang="en-US" dirty="0" smtClean="0"/>
              <a:t>embedding</a:t>
            </a:r>
            <a:r>
              <a:rPr lang="en-US" dirty="0"/>
              <a:t>) which is a k-dimensional vector of floats (in our case, 2,048 dimensions). The preprocessing includes converting the image format, resizing images, and running the converted image through a pre-trained model to get the </a:t>
            </a:r>
            <a:r>
              <a:rPr lang="en-US" dirty="0" err="1" smtClean="0"/>
              <a:t>embeddings</a:t>
            </a:r>
            <a:r>
              <a:rPr lang="en-US" dirty="0" smtClean="0"/>
              <a:t>).</a:t>
            </a:r>
            <a:endParaRPr lang="en-US" dirty="0"/>
          </a:p>
        </p:txBody>
      </p:sp>
    </p:spTree>
    <p:extLst>
      <p:ext uri="{BB962C8B-B14F-4D97-AF65-F5344CB8AC3E}">
        <p14:creationId xmlns:p14="http://schemas.microsoft.com/office/powerpoint/2010/main" val="13884428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sp>
        <p:nvSpPr>
          <p:cNvPr id="3" name="Content Placeholder 2"/>
          <p:cNvSpPr>
            <a:spLocks noGrp="1"/>
          </p:cNvSpPr>
          <p:nvPr>
            <p:ph idx="1"/>
          </p:nvPr>
        </p:nvSpPr>
        <p:spPr/>
        <p:txBody>
          <a:bodyPr>
            <a:normAutofit/>
          </a:bodyPr>
          <a:lstStyle/>
          <a:p>
            <a:pPr defTabSz="914400">
              <a:spcBef>
                <a:spcPts val="0"/>
              </a:spcBef>
              <a:buClrTx/>
              <a:buSzTx/>
            </a:pPr>
            <a:endParaRPr lang="en-US" dirty="0" smtClean="0"/>
          </a:p>
          <a:p>
            <a:pPr defTabSz="914400">
              <a:spcBef>
                <a:spcPts val="0"/>
              </a:spcBef>
              <a:buClrTx/>
              <a:buSzTx/>
            </a:pPr>
            <a:r>
              <a:rPr lang="en-US" b="1" dirty="0" smtClean="0"/>
              <a:t>Google ML Cloud</a:t>
            </a:r>
            <a:r>
              <a:rPr lang="en-US" dirty="0" smtClean="0"/>
              <a:t> </a:t>
            </a:r>
            <a:r>
              <a:rPr lang="en-US" dirty="0"/>
              <a:t>to train the model. The neural network will comprise a single fully- connected layer with RELU activations and with one output for each </a:t>
            </a:r>
            <a:r>
              <a:rPr lang="en-US" dirty="0" smtClean="0"/>
              <a:t>label to </a:t>
            </a:r>
            <a:r>
              <a:rPr lang="en-US" dirty="0"/>
              <a:t>replace the original output layer</a:t>
            </a:r>
            <a:r>
              <a:rPr lang="en-US" dirty="0" smtClean="0"/>
              <a:t>. The </a:t>
            </a:r>
            <a:r>
              <a:rPr lang="en-US" dirty="0"/>
              <a:t>final output is computed using the </a:t>
            </a:r>
            <a:r>
              <a:rPr lang="en-US" dirty="0" err="1"/>
              <a:t>softmax</a:t>
            </a:r>
            <a:r>
              <a:rPr lang="en-US" dirty="0"/>
              <a:t> function. In the training stages, we use dropout to randomly ignore a subset of input weights to prevent over-fitting to the training dataset. </a:t>
            </a:r>
            <a:endParaRPr lang="en-US" dirty="0" smtClean="0"/>
          </a:p>
          <a:p>
            <a:pPr defTabSz="914400">
              <a:spcBef>
                <a:spcPts val="0"/>
              </a:spcBef>
              <a:buClrTx/>
              <a:buSzTx/>
            </a:pPr>
            <a:endParaRPr lang="en-US" dirty="0"/>
          </a:p>
          <a:p>
            <a:pPr defTabSz="914400">
              <a:spcBef>
                <a:spcPts val="0"/>
              </a:spcBef>
              <a:buClrTx/>
              <a:buSzTx/>
            </a:pPr>
            <a:r>
              <a:rPr lang="en-US" b="1" dirty="0" err="1" smtClean="0"/>
              <a:t>Tensorboard</a:t>
            </a:r>
            <a:r>
              <a:rPr lang="en-US" dirty="0" smtClean="0"/>
              <a:t> to visualize </a:t>
            </a:r>
            <a:r>
              <a:rPr lang="en-US" dirty="0" err="1" smtClean="0"/>
              <a:t>embeddings</a:t>
            </a:r>
            <a:r>
              <a:rPr lang="en-US" dirty="0" smtClean="0"/>
              <a:t>, graphs, etc.</a:t>
            </a:r>
          </a:p>
          <a:p>
            <a:pPr defTabSz="914400">
              <a:spcBef>
                <a:spcPts val="0"/>
              </a:spcBef>
              <a:buClrTx/>
              <a:buSzTx/>
            </a:pPr>
            <a:endParaRPr lang="en-US" dirty="0"/>
          </a:p>
          <a:p>
            <a:pPr defTabSz="914400">
              <a:spcBef>
                <a:spcPts val="0"/>
              </a:spcBef>
              <a:buClrTx/>
              <a:buSzTx/>
            </a:pPr>
            <a:r>
              <a:rPr lang="en-US" b="1" dirty="0" smtClean="0"/>
              <a:t>Flask</a:t>
            </a:r>
            <a:r>
              <a:rPr lang="en-US" dirty="0" smtClean="0"/>
              <a:t> web application to make prediction using the model stored in Google ML Cloud.</a:t>
            </a:r>
            <a:endParaRPr lang="en-US" dirty="0"/>
          </a:p>
        </p:txBody>
      </p:sp>
    </p:spTree>
    <p:extLst>
      <p:ext uri="{BB962C8B-B14F-4D97-AF65-F5344CB8AC3E}">
        <p14:creationId xmlns:p14="http://schemas.microsoft.com/office/powerpoint/2010/main" val="8829969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6" name="Content Placeholder 5"/>
          <p:cNvPicPr>
            <a:picLocks noGrp="1" noChangeAspect="1"/>
          </p:cNvPicPr>
          <p:nvPr>
            <p:ph idx="1"/>
          </p:nvPr>
        </p:nvPicPr>
        <p:blipFill>
          <a:blip r:embed="rId2"/>
          <a:stretch>
            <a:fillRect/>
          </a:stretch>
        </p:blipFill>
        <p:spPr>
          <a:xfrm>
            <a:off x="1545226" y="1930400"/>
            <a:ext cx="6860883" cy="3881437"/>
          </a:xfrm>
          <a:prstGeom prst="rect">
            <a:avLst/>
          </a:prstGeom>
        </p:spPr>
      </p:pic>
    </p:spTree>
    <p:extLst>
      <p:ext uri="{BB962C8B-B14F-4D97-AF65-F5344CB8AC3E}">
        <p14:creationId xmlns:p14="http://schemas.microsoft.com/office/powerpoint/2010/main" val="3233796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7" name="Picture 6"/>
          <p:cNvPicPr>
            <a:picLocks noChangeAspect="1"/>
          </p:cNvPicPr>
          <p:nvPr/>
        </p:nvPicPr>
        <p:blipFill>
          <a:blip r:embed="rId2"/>
          <a:stretch>
            <a:fillRect/>
          </a:stretch>
        </p:blipFill>
        <p:spPr>
          <a:xfrm>
            <a:off x="755391" y="1456017"/>
            <a:ext cx="6805921" cy="4585345"/>
          </a:xfrm>
          <a:prstGeom prst="rect">
            <a:avLst/>
          </a:prstGeom>
        </p:spPr>
      </p:pic>
    </p:spTree>
    <p:extLst>
      <p:ext uri="{BB962C8B-B14F-4D97-AF65-F5344CB8AC3E}">
        <p14:creationId xmlns:p14="http://schemas.microsoft.com/office/powerpoint/2010/main" val="12123462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6" name="Picture 5"/>
          <p:cNvPicPr>
            <a:picLocks noChangeAspect="1"/>
          </p:cNvPicPr>
          <p:nvPr/>
        </p:nvPicPr>
        <p:blipFill>
          <a:blip r:embed="rId2"/>
          <a:stretch>
            <a:fillRect/>
          </a:stretch>
        </p:blipFill>
        <p:spPr>
          <a:xfrm>
            <a:off x="744240" y="1359208"/>
            <a:ext cx="4780146" cy="4685956"/>
          </a:xfrm>
          <a:prstGeom prst="rect">
            <a:avLst/>
          </a:prstGeom>
        </p:spPr>
      </p:pic>
    </p:spTree>
    <p:extLst>
      <p:ext uri="{BB962C8B-B14F-4D97-AF65-F5344CB8AC3E}">
        <p14:creationId xmlns:p14="http://schemas.microsoft.com/office/powerpoint/2010/main" val="5684728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5714" y="1404326"/>
            <a:ext cx="786559" cy="4598788"/>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558" y="1404326"/>
            <a:ext cx="1019671" cy="4393580"/>
          </a:xfrm>
          <a:prstGeom prst="rect">
            <a:avLst/>
          </a:prstGeom>
        </p:spPr>
      </p:pic>
    </p:spTree>
    <p:extLst>
      <p:ext uri="{BB962C8B-B14F-4D97-AF65-F5344CB8AC3E}">
        <p14:creationId xmlns:p14="http://schemas.microsoft.com/office/powerpoint/2010/main" val="5219078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sp>
        <p:nvSpPr>
          <p:cNvPr id="3" name="Content Placeholder 2"/>
          <p:cNvSpPr>
            <a:spLocks noGrp="1"/>
          </p:cNvSpPr>
          <p:nvPr>
            <p:ph idx="1"/>
          </p:nvPr>
        </p:nvSpPr>
        <p:spPr>
          <a:xfrm>
            <a:off x="677334" y="1661533"/>
            <a:ext cx="8596668" cy="4379830"/>
          </a:xfrm>
        </p:spPr>
        <p:txBody>
          <a:bodyPr/>
          <a:lstStyle/>
          <a:p>
            <a:r>
              <a:rPr lang="en-US" dirty="0" smtClean="0"/>
              <a:t>Images pre-processed to 25, 50 and 100.</a:t>
            </a:r>
          </a:p>
          <a:p>
            <a:r>
              <a:rPr lang="en-US" dirty="0" smtClean="0"/>
              <a:t>Also used data augmentation.</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937" y="2573767"/>
            <a:ext cx="3494788" cy="349478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224" y="2636908"/>
            <a:ext cx="3444990" cy="344499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969" y="2593775"/>
            <a:ext cx="3488123" cy="3488123"/>
          </a:xfrm>
          <a:prstGeom prst="rect">
            <a:avLst/>
          </a:prstGeom>
        </p:spPr>
      </p:pic>
    </p:spTree>
    <p:extLst>
      <p:ext uri="{BB962C8B-B14F-4D97-AF65-F5344CB8AC3E}">
        <p14:creationId xmlns:p14="http://schemas.microsoft.com/office/powerpoint/2010/main" val="10929326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Wellio’s</a:t>
            </a:r>
            <a:r>
              <a:rPr lang="en-US" dirty="0" smtClean="0"/>
              <a:t> challenge: empower every person to achieve a healthier diet.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254549"/>
            <a:ext cx="8596312" cy="2801417"/>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11159247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Acknowledgments.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3" name="Content Placeholder 2"/>
          <p:cNvSpPr>
            <a:spLocks noGrp="1"/>
          </p:cNvSpPr>
          <p:nvPr>
            <p:ph idx="1"/>
          </p:nvPr>
        </p:nvSpPr>
        <p:spPr/>
        <p:txBody>
          <a:bodyPr/>
          <a:lstStyle/>
          <a:p>
            <a:r>
              <a:rPr lang="en-US" dirty="0" err="1" smtClean="0"/>
              <a:t>Wellio</a:t>
            </a:r>
            <a:endParaRPr lang="en-US" dirty="0" smtClean="0"/>
          </a:p>
          <a:p>
            <a:pPr lvl="1"/>
            <a:r>
              <a:rPr lang="en-US" dirty="0" smtClean="0"/>
              <a:t>Sivan </a:t>
            </a:r>
            <a:r>
              <a:rPr lang="en-US" dirty="0" err="1" smtClean="0"/>
              <a:t>Aldor-Noiman</a:t>
            </a:r>
            <a:r>
              <a:rPr lang="en-US" dirty="0" smtClean="0"/>
              <a:t> (VP Data Science)</a:t>
            </a:r>
          </a:p>
          <a:p>
            <a:pPr lvl="1"/>
            <a:r>
              <a:rPr lang="en-US" dirty="0" smtClean="0"/>
              <a:t>Eric </a:t>
            </a:r>
            <a:r>
              <a:rPr lang="en-US" dirty="0" err="1" smtClean="0"/>
              <a:t>Andrejko</a:t>
            </a:r>
            <a:r>
              <a:rPr lang="en-US" dirty="0" smtClean="0"/>
              <a:t> (CTO)</a:t>
            </a:r>
          </a:p>
          <a:p>
            <a:r>
              <a:rPr lang="en-US" dirty="0" smtClean="0"/>
              <a:t>Data Science Intern</a:t>
            </a:r>
          </a:p>
          <a:p>
            <a:pPr lvl="1"/>
            <a:r>
              <a:rPr lang="en-US" dirty="0"/>
              <a:t>Pranav </a:t>
            </a:r>
            <a:r>
              <a:rPr lang="en-US" dirty="0" err="1" smtClean="0"/>
              <a:t>Prabhakaran</a:t>
            </a:r>
            <a:endParaRPr lang="en-US" dirty="0" smtClean="0"/>
          </a:p>
          <a:p>
            <a:r>
              <a:rPr lang="en-US" dirty="0" smtClean="0"/>
              <a:t>University of New Haven</a:t>
            </a:r>
          </a:p>
          <a:p>
            <a:pPr lvl="1"/>
            <a:r>
              <a:rPr lang="en-US" dirty="0" smtClean="0"/>
              <a:t>Alessandro </a:t>
            </a:r>
            <a:r>
              <a:rPr lang="en-US" dirty="0" err="1" smtClean="0"/>
              <a:t>Gagliardi</a:t>
            </a:r>
            <a:endParaRPr lang="en-US" dirty="0" smtClean="0"/>
          </a:p>
          <a:p>
            <a:pPr lvl="1"/>
            <a:r>
              <a:rPr lang="en-US" dirty="0" err="1" smtClean="0"/>
              <a:t>Conor</a:t>
            </a:r>
            <a:r>
              <a:rPr lang="en-US" dirty="0" smtClean="0"/>
              <a:t> Murphy</a:t>
            </a:r>
            <a:endParaRPr lang="en-US" dirty="0"/>
          </a:p>
        </p:txBody>
      </p:sp>
    </p:spTree>
    <p:extLst>
      <p:ext uri="{BB962C8B-B14F-4D97-AF65-F5344CB8AC3E}">
        <p14:creationId xmlns:p14="http://schemas.microsoft.com/office/powerpoint/2010/main" val="3691201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Wellio’s</a:t>
            </a:r>
            <a:r>
              <a:rPr lang="en-US" dirty="0"/>
              <a:t> recommendation system allows a user to ask for recipe through a conversational </a:t>
            </a:r>
            <a:r>
              <a:rPr lang="en-US" dirty="0" smtClean="0"/>
              <a:t>interface.</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0882" y="2160588"/>
            <a:ext cx="6850274" cy="3881437"/>
          </a:xfrm>
        </p:spPr>
      </p:pic>
    </p:spTree>
    <p:extLst>
      <p:ext uri="{BB962C8B-B14F-4D97-AF65-F5344CB8AC3E}">
        <p14:creationId xmlns:p14="http://schemas.microsoft.com/office/powerpoint/2010/main" val="1282737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Wellio</a:t>
            </a:r>
            <a:r>
              <a:rPr lang="en-US" dirty="0" smtClean="0"/>
              <a:t> has </a:t>
            </a:r>
            <a:r>
              <a:rPr lang="en-US" dirty="0"/>
              <a:t>noticed that </a:t>
            </a:r>
            <a:r>
              <a:rPr lang="en-US" dirty="0" smtClean="0"/>
              <a:t>customers </a:t>
            </a:r>
            <a:r>
              <a:rPr lang="en-US" dirty="0"/>
              <a:t>tend to choose recipes that are more visually appealing when we </a:t>
            </a:r>
            <a:r>
              <a:rPr lang="en-US" dirty="0" smtClean="0"/>
              <a:t>displaying results.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246933"/>
            <a:ext cx="8596312" cy="3307303"/>
          </a:xfrm>
        </p:spPr>
      </p:pic>
    </p:spTree>
    <p:extLst>
      <p:ext uri="{BB962C8B-B14F-4D97-AF65-F5344CB8AC3E}">
        <p14:creationId xmlns:p14="http://schemas.microsoft.com/office/powerpoint/2010/main" val="20930366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580369"/>
            <a:ext cx="8596312" cy="3041875"/>
          </a:xfrm>
        </p:spPr>
      </p:pic>
    </p:spTree>
    <p:extLst>
      <p:ext uri="{BB962C8B-B14F-4D97-AF65-F5344CB8AC3E}">
        <p14:creationId xmlns:p14="http://schemas.microsoft.com/office/powerpoint/2010/main" val="6904845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465666"/>
            <a:ext cx="8596312" cy="3271281"/>
          </a:xfrm>
        </p:spPr>
      </p:pic>
    </p:spTree>
    <p:extLst>
      <p:ext uri="{BB962C8B-B14F-4D97-AF65-F5344CB8AC3E}">
        <p14:creationId xmlns:p14="http://schemas.microsoft.com/office/powerpoint/2010/main" val="13977717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232361"/>
            <a:ext cx="8596312" cy="3737890"/>
          </a:xfrm>
        </p:spPr>
      </p:pic>
    </p:spTree>
    <p:extLst>
      <p:ext uri="{BB962C8B-B14F-4D97-AF65-F5344CB8AC3E}">
        <p14:creationId xmlns:p14="http://schemas.microsoft.com/office/powerpoint/2010/main" val="20382919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Sources of data.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5483" y="2164556"/>
            <a:ext cx="7714418" cy="3625420"/>
          </a:xfrm>
        </p:spPr>
      </p:pic>
      <p:sp>
        <p:nvSpPr>
          <p:cNvPr id="8" name="Rectangle 7"/>
          <p:cNvSpPr/>
          <p:nvPr/>
        </p:nvSpPr>
        <p:spPr>
          <a:xfrm>
            <a:off x="1070517" y="1930400"/>
            <a:ext cx="7861815" cy="93546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2857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Wellio</a:t>
            </a:r>
            <a:r>
              <a:rPr lang="en-US" dirty="0" smtClean="0"/>
              <a:t> needs to classify </a:t>
            </a:r>
            <a:r>
              <a:rPr lang="en-US" dirty="0"/>
              <a:t>images of recipes to appealing/not </a:t>
            </a:r>
            <a:r>
              <a:rPr lang="en-US" dirty="0" smtClean="0"/>
              <a:t>appealing using CNN.</a:t>
            </a:r>
            <a:r>
              <a:rPr lang="en-US" dirty="0"/>
              <a:t/>
            </a:r>
            <a:br>
              <a:rPr lang="en-US" dirty="0"/>
            </a:br>
            <a:r>
              <a:rPr lang="en-US" sz="2200" dirty="0"/>
              <a:t>Left</a:t>
            </a:r>
            <a:r>
              <a:rPr lang="en-US" sz="2200" dirty="0" smtClean="0"/>
              <a:t>: image from </a:t>
            </a:r>
            <a:r>
              <a:rPr lang="en-US" sz="2200" dirty="0" err="1" smtClean="0"/>
              <a:t>food.com</a:t>
            </a:r>
            <a:r>
              <a:rPr lang="en-US" sz="2200" dirty="0" smtClean="0"/>
              <a:t>.</a:t>
            </a:r>
            <a:br>
              <a:rPr lang="en-US" sz="2200" dirty="0" smtClean="0"/>
            </a:br>
            <a:r>
              <a:rPr lang="en-US" sz="2200" dirty="0" smtClean="0"/>
              <a:t>Right: image from </a:t>
            </a:r>
            <a:r>
              <a:rPr lang="en-US" sz="2200" dirty="0" err="1" smtClean="0"/>
              <a:t>epicurious.com</a:t>
            </a:r>
            <a:r>
              <a:rPr lang="en-US" sz="2200" dirty="0" smtClean="0"/>
              <a:t> </a:t>
            </a:r>
            <a:endParaRPr lang="en-US" sz="2200" dirty="0"/>
          </a:p>
        </p:txBody>
      </p:sp>
      <p:sp>
        <p:nvSpPr>
          <p:cNvPr id="4" name="Footer Placeholder 3"/>
          <p:cNvSpPr>
            <a:spLocks noGrp="1"/>
          </p:cNvSpPr>
          <p:nvPr>
            <p:ph type="ftr" sz="quarter" idx="11"/>
          </p:nvPr>
        </p:nvSpPr>
        <p:spPr/>
        <p:txBody>
          <a:bodyPr/>
          <a:lstStyle/>
          <a:p>
            <a:r>
              <a:rPr lang="en-US" dirty="0" smtClean="0"/>
              <a:t>DSCI6051 - Capstone at </a:t>
            </a:r>
            <a:r>
              <a:rPr lang="en-US" dirty="0" err="1" smtClean="0"/>
              <a:t>Wellio</a:t>
            </a:r>
            <a:r>
              <a:rPr lang="en-US" dirty="0" smtClean="0"/>
              <a:t> - </a:t>
            </a:r>
            <a:r>
              <a:rPr lang="en-US" dirty="0" err="1" smtClean="0"/>
              <a:t>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994" y="2428217"/>
            <a:ext cx="4063164" cy="3045732"/>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233" y="2411700"/>
            <a:ext cx="4593373" cy="3062249"/>
          </a:xfrm>
          <a:prstGeom prst="rect">
            <a:avLst/>
          </a:prstGeom>
        </p:spPr>
      </p:pic>
    </p:spTree>
    <p:extLst>
      <p:ext uri="{BB962C8B-B14F-4D97-AF65-F5344CB8AC3E}">
        <p14:creationId xmlns:p14="http://schemas.microsoft.com/office/powerpoint/2010/main" val="195379199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77</TotalTime>
  <Words>674</Words>
  <Application>Microsoft Macintosh PowerPoint</Application>
  <PresentationFormat>Widescreen</PresentationFormat>
  <Paragraphs>87</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Calibri</vt:lpstr>
      <vt:lpstr>Mangal</vt:lpstr>
      <vt:lpstr>Trebuchet MS</vt:lpstr>
      <vt:lpstr>Wingdings 3</vt:lpstr>
      <vt:lpstr>Arial</vt:lpstr>
      <vt:lpstr>Facet</vt:lpstr>
      <vt:lpstr>Wellio – Capstone Project</vt:lpstr>
      <vt:lpstr>Wellio’s challenge: empower every person to achieve a healthier diet.</vt:lpstr>
      <vt:lpstr>Wellio’s recommendation system allows a user to ask for recipe through a conversational interface.</vt:lpstr>
      <vt:lpstr>Wellio has noticed that customers tend to choose recipes that are more visually appealing when we displaying results. </vt:lpstr>
      <vt:lpstr>Wellio has noticed that customers tend to choose recipes that are more visually appealing when we displaying results. </vt:lpstr>
      <vt:lpstr>Wellio has noticed that customers tend to choose recipes that are more visually appealing when we displaying results. </vt:lpstr>
      <vt:lpstr>Wellio has noticed that customers tend to choose recipes that are more visually appealing when we displaying results. </vt:lpstr>
      <vt:lpstr>Sources of data. </vt:lpstr>
      <vt:lpstr>Wellio needs to classify images of recipes to appealing/not appealing using CNN. Left: image from food.com. Right: image from epicurious.com </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Also Trained Two CNN Architectures.</vt:lpstr>
      <vt:lpstr>Also Trained Two CNN Architectures.</vt:lpstr>
      <vt:lpstr>Acknowledgments.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Welli</dc:title>
  <dc:creator>Carles Poles</dc:creator>
  <cp:lastModifiedBy>Carles Poles</cp:lastModifiedBy>
  <cp:revision>30</cp:revision>
  <dcterms:created xsi:type="dcterms:W3CDTF">2017-04-30T19:11:11Z</dcterms:created>
  <dcterms:modified xsi:type="dcterms:W3CDTF">2017-04-30T20:30:22Z</dcterms:modified>
</cp:coreProperties>
</file>